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70" r:id="rId22"/>
    <p:sldId id="471" r:id="rId23"/>
    <p:sldId id="480" r:id="rId24"/>
    <p:sldId id="472" r:id="rId25"/>
    <p:sldId id="473" r:id="rId26"/>
    <p:sldId id="474" r:id="rId27"/>
    <p:sldId id="475" r:id="rId28"/>
    <p:sldId id="476" r:id="rId29"/>
    <p:sldId id="479" r:id="rId30"/>
    <p:sldId id="477" r:id="rId31"/>
    <p:sldId id="478" r:id="rId32"/>
    <p:sldId id="3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30/06/2020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By Dr. Ahmed S. Abdullah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1087324" y="3620081"/>
            <a:ext cx="1050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Series-Parallel AC Circuit Example problems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27707-3C18-479F-8AC6-5EED598457B6}"/>
              </a:ext>
            </a:extLst>
          </p:cNvPr>
          <p:cNvSpPr/>
          <p:nvPr/>
        </p:nvSpPr>
        <p:spPr>
          <a:xfrm>
            <a:off x="4670320" y="2798513"/>
            <a:ext cx="2900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ItcKabel-Book"/>
              </a:rPr>
              <a:t>AC Circuits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652DD5-7ECE-4964-BFF7-828EB86C161D}"/>
                  </a:ext>
                </a:extLst>
              </p:cNvPr>
              <p:cNvSpPr/>
              <p:nvPr/>
            </p:nvSpPr>
            <p:spPr>
              <a:xfrm>
                <a:off x="415462" y="1047949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calculate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current divider rule.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652DD5-7ECE-4964-BFF7-828EB86C1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2" y="1047949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AB5FC21-0781-43C1-8642-59D4221EA0D0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48044-FBD7-40CD-A8A4-31B94A7C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70" y="1509614"/>
            <a:ext cx="492783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69DF8-C7AA-487A-A705-D2E4E0612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2" y="1971279"/>
            <a:ext cx="390525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457E61-59FD-440A-B041-EAC1B8248E5C}"/>
                  </a:ext>
                </a:extLst>
              </p:cNvPr>
              <p:cNvSpPr/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457E61-59FD-440A-B041-EAC1B8248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62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185D2-431E-43CF-98E8-B726BD763E34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6B6346-5E5F-441A-8353-95FBBD83F8B3}"/>
                  </a:ext>
                </a:extLst>
              </p:cNvPr>
              <p:cNvSpPr/>
              <p:nvPr/>
            </p:nvSpPr>
            <p:spPr>
              <a:xfrm>
                <a:off x="415462" y="1047949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calculate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current divider rule.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6B6346-5E5F-441A-8353-95FBBD83F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2" y="1047949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6524415-C8AA-4A05-BD6F-CF598E5A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56" y="1971279"/>
            <a:ext cx="4562475" cy="3971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5F6EB1-29EE-4DB3-B5C5-178B06A3B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170" y="1509614"/>
            <a:ext cx="492783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8BF53-DF07-45D9-8FD4-6C75538BF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035" y="4331533"/>
            <a:ext cx="3848100" cy="184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DE31C2-091E-4ACE-AF2C-43433FB4106B}"/>
                  </a:ext>
                </a:extLst>
              </p:cNvPr>
              <p:cNvSpPr/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DE31C2-091E-4ACE-AF2C-43433FB41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74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185D2-431E-43CF-98E8-B726BD763E34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Repeat part (a) for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5F6EB1-29EE-4DB3-B5C5-178B06A3B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70" y="1509614"/>
            <a:ext cx="492783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8BF53-DF07-45D9-8FD4-6C75538B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035" y="4331533"/>
            <a:ext cx="3848100" cy="184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EB768-5226-4E4C-B93D-5635B1F24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66" y="2587099"/>
            <a:ext cx="3790950" cy="3105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604F0F-ABEE-4813-816C-CC0DB5CC99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0701"/>
          <a:stretch/>
        </p:blipFill>
        <p:spPr>
          <a:xfrm>
            <a:off x="365356" y="1971280"/>
            <a:ext cx="4562475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4A010C-7384-47EE-A6F0-AC31651F2E58}"/>
                  </a:ext>
                </a:extLst>
              </p:cNvPr>
              <p:cNvSpPr/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4A010C-7384-47EE-A6F0-AC31651F2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98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185D2-431E-43CF-98E8-B726BD763E34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Verify Kirchhoff’s current law at one node.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5F6EB1-29EE-4DB3-B5C5-178B06A3B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70" y="1509614"/>
            <a:ext cx="492783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8BF53-DF07-45D9-8FD4-6C75538B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035" y="4331533"/>
            <a:ext cx="3848100" cy="184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CAE2E-D816-4101-9020-70C62E337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65" y="2357146"/>
            <a:ext cx="596265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5675DC6-D853-4B3B-8024-45F4AF940F2A}"/>
                  </a:ext>
                </a:extLst>
              </p:cNvPr>
              <p:cNvSpPr/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5675DC6-D853-4B3B-8024-45F4AF940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28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voltage divider rule.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6BFC2-63F2-43B2-A4D2-EC71004B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7949"/>
            <a:ext cx="595479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185D2-431E-43CF-98E8-B726BD763E34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voltage divider rule.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C2AC-E02F-4446-B535-1424F3DA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7949"/>
            <a:ext cx="5954793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86AA0-DB70-4A7D-8CC7-DDA2644A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29" y="4617681"/>
            <a:ext cx="35147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7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185D2-431E-43CF-98E8-B726BD763E34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voltage divider rule.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C2AC-E02F-4446-B535-1424F3DA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7949"/>
            <a:ext cx="5954793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86AA0-DB70-4A7D-8CC7-DDA2644A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29" y="4617681"/>
            <a:ext cx="3514725" cy="104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666D9E-23DF-4925-A73F-6A8E83F5F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88" y="1971279"/>
            <a:ext cx="54387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8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0185D2-431E-43CF-98E8-B726BD763E34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C2AC-E02F-4446-B535-1424F3DA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7949"/>
            <a:ext cx="5954793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86AA0-DB70-4A7D-8CC7-DDA2644A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29" y="4617681"/>
            <a:ext cx="3514725" cy="104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E3D1A-7EB1-4D81-ABDA-F6E516664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65" y="2333426"/>
            <a:ext cx="59626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FEF8E-3407-4D1F-A74D-25572956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33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1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756CB-D972-482C-ABDB-9A8E7D53B9E1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D2EEC-827A-44C1-BF55-3D9365D9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3346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A111DF-1C23-4766-8C14-8BCB6C48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918" y="4763832"/>
            <a:ext cx="4286250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CEF64-D7F1-4B3D-B748-BB9B26CAD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62" y="2874030"/>
            <a:ext cx="60198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52DD5-7ECE-4964-BFF7-828EB86C161D}"/>
              </a:ext>
            </a:extLst>
          </p:cNvPr>
          <p:cNvSpPr/>
          <p:nvPr/>
        </p:nvSpPr>
        <p:spPr>
          <a:xfrm>
            <a:off x="415462" y="104794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 the power delivered.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network.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05215-EA7B-48F8-9D20-C93C51ED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03" y="863283"/>
            <a:ext cx="5818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756CB-D972-482C-ABDB-9A8E7D53B9E1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D2EEC-827A-44C1-BF55-3D9365D9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3346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A111DF-1C23-4766-8C14-8BCB6C48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918" y="4763832"/>
            <a:ext cx="4286250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AD143-C462-435D-A1D5-D870120CD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99" y="2971800"/>
            <a:ext cx="58007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7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756CB-D972-482C-ABDB-9A8E7D53B9E1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D2EEC-827A-44C1-BF55-3D9365D9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3346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A111DF-1C23-4766-8C14-8BCB6C48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918" y="4763832"/>
            <a:ext cx="4286250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4B6C0-5A45-4D09-AB71-BA7CF426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2" y="2788298"/>
            <a:ext cx="5410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3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6664F-65EF-4AB9-BCEE-2F3FE430B1BB}"/>
              </a:ext>
            </a:extLst>
          </p:cNvPr>
          <p:cNvSpPr/>
          <p:nvPr/>
        </p:nvSpPr>
        <p:spPr>
          <a:xfrm>
            <a:off x="8711381" y="618681"/>
            <a:ext cx="2995987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Series - Parallel RLC example problems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01F913-5073-4E00-AAEC-0187ABECC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251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Calculate the total impedance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T</a:t>
            </a:r>
            <a:r>
              <a:rPr lang="en-US" i="1" dirty="0">
                <a:latin typeface="Times-Italic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EBA77-A752-4E9F-AFCF-76AD7F72A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1"/>
          <a:stretch/>
        </p:blipFill>
        <p:spPr>
          <a:xfrm>
            <a:off x="5793010" y="1057280"/>
            <a:ext cx="6130032" cy="411480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989C9C-AA01-4683-9D2F-51B86EA256EE}"/>
              </a:ext>
            </a:extLst>
          </p:cNvPr>
          <p:cNvSpPr/>
          <p:nvPr/>
        </p:nvSpPr>
        <p:spPr>
          <a:xfrm>
            <a:off x="415462" y="14172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Compute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dirty="0">
                <a:latin typeface="Times-Roman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15DBE-50F8-4785-9253-0A1778A568F3}"/>
              </a:ext>
            </a:extLst>
          </p:cNvPr>
          <p:cNvSpPr/>
          <p:nvPr/>
        </p:nvSpPr>
        <p:spPr>
          <a:xfrm>
            <a:off x="415462" y="18112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Calculate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1</a:t>
            </a:r>
            <a:r>
              <a:rPr lang="en-US" b="1" dirty="0">
                <a:latin typeface="Times-Bold"/>
              </a:rPr>
              <a:t> </a:t>
            </a:r>
            <a:r>
              <a:rPr lang="en-US" dirty="0"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2</a:t>
            </a:r>
            <a:r>
              <a:rPr lang="en-US" b="1" dirty="0">
                <a:latin typeface="Times-Bold"/>
              </a:rPr>
              <a:t> 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C1A2D-369A-4C1F-9A2A-A5EAFB7B51DB}"/>
              </a:ext>
            </a:extLst>
          </p:cNvPr>
          <p:cNvSpPr/>
          <p:nvPr/>
        </p:nvSpPr>
        <p:spPr>
          <a:xfrm>
            <a:off x="415462" y="2205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Find the average power delivered to the circuit.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64BF7-A8BC-4CE2-90A0-48A9E871CDF7}"/>
              </a:ext>
            </a:extLst>
          </p:cNvPr>
          <p:cNvSpPr/>
          <p:nvPr/>
        </p:nvSpPr>
        <p:spPr>
          <a:xfrm>
            <a:off x="415462" y="26422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Find the total power factor.</a:t>
            </a:r>
          </a:p>
        </p:txBody>
      </p:sp>
    </p:spTree>
    <p:extLst>
      <p:ext uri="{BB962C8B-B14F-4D97-AF65-F5344CB8AC3E}">
        <p14:creationId xmlns:p14="http://schemas.microsoft.com/office/powerpoint/2010/main" val="232061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Calculate the total impedance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T</a:t>
            </a:r>
            <a:r>
              <a:rPr lang="en-US" i="1" dirty="0">
                <a:latin typeface="Times-Italic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Calculate the total impedance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T</a:t>
            </a:r>
            <a:r>
              <a:rPr lang="en-US" i="1" dirty="0">
                <a:latin typeface="Times-Italic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ED820-0864-474E-882E-4805816A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60" y="1878946"/>
            <a:ext cx="5257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2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Calculate the total impedance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T</a:t>
            </a:r>
            <a:r>
              <a:rPr lang="en-US" i="1" dirty="0">
                <a:latin typeface="Times-Italic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ED820-0864-474E-882E-4805816A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60" y="1878946"/>
            <a:ext cx="5257800" cy="293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2E2C9B-FBB8-4F90-8868-FD57E134F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60" y="5019476"/>
            <a:ext cx="36195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01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Compute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dirty="0">
                <a:latin typeface="Times-Roman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670C2-5A65-4BED-B79E-FA565921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63" y="2554829"/>
            <a:ext cx="33051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4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Calculate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1</a:t>
            </a:r>
            <a:r>
              <a:rPr lang="en-US" b="1" dirty="0">
                <a:latin typeface="Times-Bold"/>
              </a:rPr>
              <a:t> </a:t>
            </a:r>
            <a:r>
              <a:rPr lang="en-US" dirty="0"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2</a:t>
            </a:r>
            <a:r>
              <a:rPr lang="en-US" b="1" dirty="0">
                <a:latin typeface="Times-Bold"/>
              </a:rPr>
              <a:t> 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7C1A2-79D8-42E1-A49A-59BEC9189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2" y="1971279"/>
            <a:ext cx="2400300" cy="40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0F0EA-6AF2-488E-9FD2-7CE7D6EC0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32825"/>
            <a:ext cx="5514975" cy="2505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1BFA3-3702-452C-979E-A0BCE3760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10051"/>
            <a:ext cx="2476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9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Calculate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1</a:t>
            </a:r>
            <a:r>
              <a:rPr lang="en-US" b="1" dirty="0">
                <a:latin typeface="Times-Bold"/>
              </a:rPr>
              <a:t> </a:t>
            </a:r>
            <a:r>
              <a:rPr lang="en-US" dirty="0"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-Bold"/>
              </a:rPr>
              <a:t>2</a:t>
            </a:r>
            <a:r>
              <a:rPr lang="en-US" b="1" dirty="0">
                <a:latin typeface="Times-Bold"/>
              </a:rPr>
              <a:t> 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97E49-1251-473E-99D9-E480F2C6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999890"/>
            <a:ext cx="556260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F27080-4E19-4C8F-A0D0-7769C407F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62" y="2085496"/>
            <a:ext cx="13906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4900E-F071-467F-A3BC-0AC52B6B0361}"/>
              </a:ext>
            </a:extLst>
          </p:cNvPr>
          <p:cNvSpPr/>
          <p:nvPr/>
        </p:nvSpPr>
        <p:spPr>
          <a:xfrm>
            <a:off x="415462" y="104794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05514-5E16-44A0-A5DC-3ABF89CD4FC5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40C45-AC23-4599-91F5-F32DF7D77F8F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CC0CD-BE31-468D-BD41-14146F0741EC}"/>
              </a:ext>
            </a:extLst>
          </p:cNvPr>
          <p:cNvSpPr/>
          <p:nvPr/>
        </p:nvSpPr>
        <p:spPr>
          <a:xfrm>
            <a:off x="415462" y="13137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33A17D-8B7B-4E2E-97F8-8861915A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5" y="1850472"/>
            <a:ext cx="1657350" cy="37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F7805-2ACB-45F7-AF05-098B39124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17" y="2340952"/>
            <a:ext cx="2952750" cy="409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9ABB83-C3D7-4DA3-9E7C-CD69D5DB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65" y="5452648"/>
            <a:ext cx="6657975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638B6-7D4D-4760-A7DC-C024B6D5F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17" y="2747548"/>
            <a:ext cx="6076950" cy="2705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1F0796-9A70-4C80-AA33-2BE64DAA0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373" y="870662"/>
            <a:ext cx="5818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Find the average power delivered to the circuit.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09D00-C6A7-4CE6-8013-60B9ED2A6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19" y="2600325"/>
            <a:ext cx="37147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6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B6346-5E5F-441A-8353-95FBBD83F8B3}"/>
              </a:ext>
            </a:extLst>
          </p:cNvPr>
          <p:cNvSpPr/>
          <p:nvPr/>
        </p:nvSpPr>
        <p:spPr>
          <a:xfrm>
            <a:off x="415462" y="104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-Roman"/>
              </a:rPr>
              <a:t>Find the total power factor.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FB9B9-247D-4677-AE01-A3935131290B}"/>
              </a:ext>
            </a:extLst>
          </p:cNvPr>
          <p:cNvSpPr/>
          <p:nvPr/>
        </p:nvSpPr>
        <p:spPr>
          <a:xfrm>
            <a:off x="415462" y="1509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2784-3964-4375-BE9E-38D458F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47949"/>
            <a:ext cx="6400800" cy="4130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4B07-B1E3-4B03-A014-937B2421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5437900"/>
            <a:ext cx="6115050" cy="1095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37846-943E-4D26-929A-CB176DF91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2" y="2741638"/>
            <a:ext cx="40576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78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4900E-F071-467F-A3BC-0AC52B6B0361}"/>
              </a:ext>
            </a:extLst>
          </p:cNvPr>
          <p:cNvSpPr/>
          <p:nvPr/>
        </p:nvSpPr>
        <p:spPr>
          <a:xfrm>
            <a:off x="415462" y="104794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05514-5E16-44A0-A5DC-3ABF89CD4FC5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40C45-AC23-4599-91F5-F32DF7D77F8F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80223-E6F6-4BF2-9535-A561DA9EB5EA}"/>
              </a:ext>
            </a:extLst>
          </p:cNvPr>
          <p:cNvSpPr/>
          <p:nvPr/>
        </p:nvSpPr>
        <p:spPr>
          <a:xfrm>
            <a:off x="415462" y="13249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A3086-E2EE-4476-931A-5F59F2E3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1" y="1971279"/>
            <a:ext cx="3619500" cy="1323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51B32D-1A96-4798-8D27-CEE0CAB0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73" y="870662"/>
            <a:ext cx="5818365" cy="457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38B4D4-4F0D-4367-AD12-31C18B5C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0" t="57853"/>
          <a:stretch/>
        </p:blipFill>
        <p:spPr>
          <a:xfrm>
            <a:off x="5992738" y="5871488"/>
            <a:ext cx="6096000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8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4900E-F071-467F-A3BC-0AC52B6B0361}"/>
              </a:ext>
            </a:extLst>
          </p:cNvPr>
          <p:cNvSpPr/>
          <p:nvPr/>
        </p:nvSpPr>
        <p:spPr>
          <a:xfrm>
            <a:off x="415462" y="104794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05514-5E16-44A0-A5DC-3ABF89CD4FC5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40C45-AC23-4599-91F5-F32DF7D77F8F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80223-E6F6-4BF2-9535-A561DA9EB5EA}"/>
              </a:ext>
            </a:extLst>
          </p:cNvPr>
          <p:cNvSpPr/>
          <p:nvPr/>
        </p:nvSpPr>
        <p:spPr>
          <a:xfrm>
            <a:off x="415462" y="13249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8B6D3-42D1-4B71-9689-75F2820C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2" y="1971279"/>
            <a:ext cx="5257800" cy="2276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CBFBC4-85D2-41F4-AC6C-49E3DC004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73" y="870662"/>
            <a:ext cx="5818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4900E-F071-467F-A3BC-0AC52B6B0361}"/>
              </a:ext>
            </a:extLst>
          </p:cNvPr>
          <p:cNvSpPr/>
          <p:nvPr/>
        </p:nvSpPr>
        <p:spPr>
          <a:xfrm>
            <a:off x="415462" y="104794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05514-5E16-44A0-A5DC-3ABF89CD4FC5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40C45-AC23-4599-91F5-F32DF7D77F8F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80223-E6F6-4BF2-9535-A561DA9EB5EA}"/>
              </a:ext>
            </a:extLst>
          </p:cNvPr>
          <p:cNvSpPr/>
          <p:nvPr/>
        </p:nvSpPr>
        <p:spPr>
          <a:xfrm>
            <a:off x="415462" y="13249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A3940-D1E2-45EC-A1D8-4E54B074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2" y="1838325"/>
            <a:ext cx="3848100" cy="159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FEBE24-FFE6-4D53-9798-4B54927F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03" y="863283"/>
            <a:ext cx="5818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8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4900E-F071-467F-A3BC-0AC52B6B0361}"/>
              </a:ext>
            </a:extLst>
          </p:cNvPr>
          <p:cNvSpPr/>
          <p:nvPr/>
        </p:nvSpPr>
        <p:spPr>
          <a:xfrm>
            <a:off x="415462" y="104794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05514-5E16-44A0-A5DC-3ABF89CD4FC5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40C45-AC23-4599-91F5-F32DF7D77F8F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80223-E6F6-4BF2-9535-A561DA9EB5EA}"/>
              </a:ext>
            </a:extLst>
          </p:cNvPr>
          <p:cNvSpPr/>
          <p:nvPr/>
        </p:nvSpPr>
        <p:spPr>
          <a:xfrm>
            <a:off x="415462" y="13249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 the power delivered.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22755-4517-49E1-A822-84FDD243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2" y="2533253"/>
            <a:ext cx="3600450" cy="116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5A0B2-0A43-49DC-9853-8BB35580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03" y="863283"/>
            <a:ext cx="5818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4900E-F071-467F-A3BC-0AC52B6B0361}"/>
              </a:ext>
            </a:extLst>
          </p:cNvPr>
          <p:cNvSpPr/>
          <p:nvPr/>
        </p:nvSpPr>
        <p:spPr>
          <a:xfrm>
            <a:off x="415462" y="104794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05514-5E16-44A0-A5DC-3ABF89CD4FC5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40C45-AC23-4599-91F5-F32DF7D77F8F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80223-E6F6-4BF2-9535-A561DA9EB5EA}"/>
              </a:ext>
            </a:extLst>
          </p:cNvPr>
          <p:cNvSpPr/>
          <p:nvPr/>
        </p:nvSpPr>
        <p:spPr>
          <a:xfrm>
            <a:off x="415462" y="13249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network.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459D0-AB8F-476A-91C4-C23CA2A48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2" y="2502059"/>
            <a:ext cx="4762500" cy="48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9DB1A-2057-483D-B0BA-BD4299DA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03" y="863283"/>
            <a:ext cx="5818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0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5DCCE-6E02-42F3-A22B-5CF6013BEDE9}"/>
              </a:ext>
            </a:extLst>
          </p:cNvPr>
          <p:cNvSpPr/>
          <p:nvPr/>
        </p:nvSpPr>
        <p:spPr>
          <a:xfrm>
            <a:off x="3777638" y="32286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Series-Parallel AC Circuit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9734-FE0A-4EF8-B0EE-EB0B3470E0C6}"/>
              </a:ext>
            </a:extLst>
          </p:cNvPr>
          <p:cNvSpPr/>
          <p:nvPr/>
        </p:nvSpPr>
        <p:spPr>
          <a:xfrm>
            <a:off x="415462" y="678617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652DD5-7ECE-4964-BFF7-828EB86C161D}"/>
                  </a:ext>
                </a:extLst>
              </p:cNvPr>
              <p:cNvSpPr/>
              <p:nvPr/>
            </p:nvSpPr>
            <p:spPr>
              <a:xfrm>
                <a:off x="415462" y="1047949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calculate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current divider rule. 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Repeat part (a) for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Verify Kirchhoff’s current law at one node.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652DD5-7ECE-4964-BFF7-828EB86C1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2" y="1047949"/>
                <a:ext cx="6096000" cy="923330"/>
              </a:xfrm>
              <a:prstGeom prst="rect">
                <a:avLst/>
              </a:prstGeom>
              <a:blipFill>
                <a:blip r:embed="rId2"/>
                <a:stretch>
                  <a:fillRect l="-80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38DBA23-57DC-4AB8-9512-AAD09BC0E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70" y="1509614"/>
            <a:ext cx="492783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6E38E1-CF68-4737-82E0-9B5AD476A2E9}"/>
                  </a:ext>
                </a:extLst>
              </p:cNvPr>
              <p:cNvSpPr/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6E38E1-CF68-4737-82E0-9B5AD476A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38" y="1971279"/>
                <a:ext cx="12009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8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900</Words>
  <Application>Microsoft Office PowerPoint</Application>
  <PresentationFormat>Widescreen</PresentationFormat>
  <Paragraphs>138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ItcKabel-Book</vt:lpstr>
      <vt:lpstr>Times New Roman</vt:lpstr>
      <vt:lpstr>Times-Bold</vt:lpstr>
      <vt:lpstr>Times-Italic</vt:lpstr>
      <vt:lpstr>Times-Roman</vt:lpstr>
      <vt:lpstr>Univers-Bold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87</cp:revision>
  <dcterms:created xsi:type="dcterms:W3CDTF">2020-06-08T13:43:03Z</dcterms:created>
  <dcterms:modified xsi:type="dcterms:W3CDTF">2020-06-30T13:55:07Z</dcterms:modified>
</cp:coreProperties>
</file>